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  <p:sldId id="256" r:id="rId6"/>
    <p:sldId id="262" r:id="rId7"/>
    <p:sldId id="264" r:id="rId8"/>
    <p:sldId id="266" r:id="rId9"/>
    <p:sldId id="279" r:id="rId10"/>
    <p:sldId id="270" r:id="rId11"/>
    <p:sldId id="281" r:id="rId12"/>
    <p:sldId id="268" r:id="rId13"/>
    <p:sldId id="277" r:id="rId14"/>
    <p:sldId id="282" r:id="rId15"/>
    <p:sldId id="269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37ACE3D-9FD8-591D-B134-E562842053C4}" name="Haselswerdt, Jake" initials="HJ" userId="S::haselswerdtj@umsystem.edu::f4effddf-081e-441e-a772-74a5dc3876c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822"/>
    <a:srgbClr val="F3B1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F85324-8C32-6644-A229-B2F9F52CDC9D}" v="7" dt="2023-05-02T14:39:03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/>
    <p:restoredTop sz="96349" autoAdjust="0"/>
  </p:normalViewPr>
  <p:slideViewPr>
    <p:cSldViewPr snapToGrid="0" snapToObjects="1">
      <p:cViewPr varScale="1">
        <p:scale>
          <a:sx n="72" d="100"/>
          <a:sy n="72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selswerdt, Jake" userId="f4effddf-081e-441e-a772-74a5dc3876ca" providerId="ADAL" clId="{65F85324-8C32-6644-A229-B2F9F52CDC9D}"/>
    <pc:docChg chg="custSel addSld delSld modSld sldOrd">
      <pc:chgData name="Haselswerdt, Jake" userId="f4effddf-081e-441e-a772-74a5dc3876ca" providerId="ADAL" clId="{65F85324-8C32-6644-A229-B2F9F52CDC9D}" dt="2023-05-02T14:52:05.748" v="39"/>
      <pc:docMkLst>
        <pc:docMk/>
      </pc:docMkLst>
      <pc:sldChg chg="addCm">
        <pc:chgData name="Haselswerdt, Jake" userId="f4effddf-081e-441e-a772-74a5dc3876ca" providerId="ADAL" clId="{65F85324-8C32-6644-A229-B2F9F52CDC9D}" dt="2023-05-01T19:16:14.729" v="1"/>
        <pc:sldMkLst>
          <pc:docMk/>
          <pc:sldMk cId="2667234521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1T19:16:14.729" v="1"/>
              <pc2:cmMkLst xmlns:pc2="http://schemas.microsoft.com/office/powerpoint/2019/9/main/command">
                <pc:docMk/>
                <pc:sldMk cId="2667234521" sldId="267"/>
                <pc2:cmMk id="{899A4F5A-1B63-214C-B3D4-38382DBFBAFA}"/>
              </pc2:cmMkLst>
            </pc226:cmChg>
          </p:ext>
        </pc:extLst>
      </pc:sldChg>
      <pc:sldChg chg="addCm">
        <pc:chgData name="Haselswerdt, Jake" userId="f4effddf-081e-441e-a772-74a5dc3876ca" providerId="ADAL" clId="{65F85324-8C32-6644-A229-B2F9F52CDC9D}" dt="2023-05-01T19:17:41.798" v="2"/>
        <pc:sldMkLst>
          <pc:docMk/>
          <pc:sldMk cId="3054496154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1T19:17:41.798" v="2"/>
              <pc2:cmMkLst xmlns:pc2="http://schemas.microsoft.com/office/powerpoint/2019/9/main/command">
                <pc:docMk/>
                <pc:sldMk cId="3054496154" sldId="268"/>
                <pc2:cmMk id="{8EA7EC37-F479-1144-97C3-0F6E81682E42}"/>
              </pc2:cmMkLst>
            </pc226:cmChg>
          </p:ext>
        </pc:extLst>
      </pc:sldChg>
      <pc:sldChg chg="addCm">
        <pc:chgData name="Haselswerdt, Jake" userId="f4effddf-081e-441e-a772-74a5dc3876ca" providerId="ADAL" clId="{65F85324-8C32-6644-A229-B2F9F52CDC9D}" dt="2023-05-01T19:22:17.447" v="5"/>
        <pc:sldMkLst>
          <pc:docMk/>
          <pc:sldMk cId="2009271908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1T19:22:17.447" v="5"/>
              <pc2:cmMkLst xmlns:pc2="http://schemas.microsoft.com/office/powerpoint/2019/9/main/command">
                <pc:docMk/>
                <pc:sldMk cId="2009271908" sldId="269"/>
                <pc2:cmMk id="{D10D3F5C-F721-8A48-A636-0B1F71D09A68}"/>
              </pc2:cmMkLst>
            </pc226:cmChg>
          </p:ext>
        </pc:extLst>
      </pc:sldChg>
      <pc:sldChg chg="addCm">
        <pc:chgData name="Haselswerdt, Jake" userId="f4effddf-081e-441e-a772-74a5dc3876ca" providerId="ADAL" clId="{65F85324-8C32-6644-A229-B2F9F52CDC9D}" dt="2023-05-02T14:16:08.234" v="24"/>
        <pc:sldMkLst>
          <pc:docMk/>
          <pc:sldMk cId="962322599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2T14:16:08.234" v="24"/>
              <pc2:cmMkLst xmlns:pc2="http://schemas.microsoft.com/office/powerpoint/2019/9/main/command">
                <pc:docMk/>
                <pc:sldMk cId="962322599" sldId="275"/>
                <pc2:cmMk id="{869210BF-34F5-E44D-A1EA-6BC7B9B070BC}"/>
              </pc2:cmMkLst>
            </pc226:cmChg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1T19:15:52.189" v="0"/>
              <pc2:cmMkLst xmlns:pc2="http://schemas.microsoft.com/office/powerpoint/2019/9/main/command">
                <pc:docMk/>
                <pc:sldMk cId="962322599" sldId="275"/>
                <pc2:cmMk id="{653357EE-3D27-E24F-B1E5-BB1DF2B70ABB}"/>
              </pc2:cmMkLst>
            </pc226:cmChg>
          </p:ext>
        </pc:extLst>
      </pc:sldChg>
      <pc:sldChg chg="ord addCm">
        <pc:chgData name="Haselswerdt, Jake" userId="f4effddf-081e-441e-a772-74a5dc3876ca" providerId="ADAL" clId="{65F85324-8C32-6644-A229-B2F9F52CDC9D}" dt="2023-05-02T14:16:30.096" v="25"/>
        <pc:sldMkLst>
          <pc:docMk/>
          <pc:sldMk cId="1760387485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2T14:16:30.096" v="25"/>
              <pc2:cmMkLst xmlns:pc2="http://schemas.microsoft.com/office/powerpoint/2019/9/main/command">
                <pc:docMk/>
                <pc:sldMk cId="1760387485" sldId="276"/>
                <pc2:cmMk id="{AAE6BDDF-4FF0-DF42-BBB7-4090517751DD}"/>
              </pc2:cmMkLst>
            </pc226:cmChg>
          </p:ext>
        </pc:extLst>
      </pc:sldChg>
      <pc:sldChg chg="modSp addCm delCm">
        <pc:chgData name="Haselswerdt, Jake" userId="f4effddf-081e-441e-a772-74a5dc3876ca" providerId="ADAL" clId="{65F85324-8C32-6644-A229-B2F9F52CDC9D}" dt="2023-05-02T13:53:22.633" v="10"/>
        <pc:sldMkLst>
          <pc:docMk/>
          <pc:sldMk cId="4292525443" sldId="277"/>
        </pc:sldMkLst>
        <pc:picChg chg="mod">
          <ac:chgData name="Haselswerdt, Jake" userId="f4effddf-081e-441e-a772-74a5dc3876ca" providerId="ADAL" clId="{65F85324-8C32-6644-A229-B2F9F52CDC9D}" dt="2023-05-02T13:51:19.779" v="6" actId="14826"/>
          <ac:picMkLst>
            <pc:docMk/>
            <pc:sldMk cId="4292525443" sldId="277"/>
            <ac:picMk id="4" creationId="{CF9A07C0-0B68-4925-B3F6-69D88EF6F65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1T19:19:23.618" v="3"/>
              <pc2:cmMkLst xmlns:pc2="http://schemas.microsoft.com/office/powerpoint/2019/9/main/command">
                <pc:docMk/>
                <pc:sldMk cId="4292525443" sldId="277"/>
                <pc2:cmMk id="{C1B7140A-E5CF-DB4A-9989-19D6EC577B5B}"/>
              </pc2:cmMkLst>
            </pc226:cmChg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2T13:53:22.633" v="10"/>
              <pc2:cmMkLst xmlns:pc2="http://schemas.microsoft.com/office/powerpoint/2019/9/main/command">
                <pc:docMk/>
                <pc:sldMk cId="4292525443" sldId="277"/>
                <pc2:cmMk id="{8C71FE75-202D-4D43-A65A-BF9188E40D23}"/>
              </pc2:cmMkLst>
            </pc226:cmChg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2T13:53:02.624" v="9"/>
              <pc2:cmMkLst xmlns:pc2="http://schemas.microsoft.com/office/powerpoint/2019/9/main/command">
                <pc:docMk/>
                <pc:sldMk cId="4292525443" sldId="277"/>
                <pc2:cmMk id="{41576176-3709-CF44-9739-C5101D95C517}"/>
              </pc2:cmMkLst>
            </pc226:cmChg>
            <pc226:cmChg xmlns:pc226="http://schemas.microsoft.com/office/powerpoint/2022/06/main/command" chg="add del">
              <pc226:chgData name="Haselswerdt, Jake" userId="f4effddf-081e-441e-a772-74a5dc3876ca" providerId="ADAL" clId="{65F85324-8C32-6644-A229-B2F9F52CDC9D}" dt="2023-05-02T13:52:57.619" v="8"/>
              <pc2:cmMkLst xmlns:pc2="http://schemas.microsoft.com/office/powerpoint/2019/9/main/command">
                <pc:docMk/>
                <pc:sldMk cId="4292525443" sldId="277"/>
                <pc2:cmMk id="{08B935AA-1BE5-014F-9D76-9D8C3C2824A8}"/>
              </pc2:cmMkLst>
            </pc226:cmChg>
          </p:ext>
        </pc:extLst>
      </pc:sldChg>
      <pc:sldChg chg="modSp addCm modCm">
        <pc:chgData name="Haselswerdt, Jake" userId="f4effddf-081e-441e-a772-74a5dc3876ca" providerId="ADAL" clId="{65F85324-8C32-6644-A229-B2F9F52CDC9D}" dt="2023-05-02T14:52:05.748" v="39"/>
        <pc:sldMkLst>
          <pc:docMk/>
          <pc:sldMk cId="1067374969" sldId="278"/>
        </pc:sldMkLst>
        <pc:picChg chg="mod">
          <ac:chgData name="Haselswerdt, Jake" userId="f4effddf-081e-441e-a772-74a5dc3876ca" providerId="ADAL" clId="{65F85324-8C32-6644-A229-B2F9F52CDC9D}" dt="2023-05-02T14:18:42.811" v="27" actId="14826"/>
          <ac:picMkLst>
            <pc:docMk/>
            <pc:sldMk cId="1067374969" sldId="278"/>
            <ac:picMk id="7" creationId="{547ED6C7-F87D-3409-EA61-1B170695391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Haselswerdt, Jake" userId="f4effddf-081e-441e-a772-74a5dc3876ca" providerId="ADAL" clId="{65F85324-8C32-6644-A229-B2F9F52CDC9D}" dt="2023-05-02T14:52:05.748" v="39"/>
              <pc2:cmMkLst xmlns:pc2="http://schemas.microsoft.com/office/powerpoint/2019/9/main/command">
                <pc:docMk/>
                <pc:sldMk cId="1067374969" sldId="278"/>
                <pc2:cmMk id="{64B3B12B-2EEF-974C-92C4-1AC9C69C0718}"/>
              </pc2:cmMkLst>
            </pc226:cmChg>
          </p:ext>
        </pc:extLst>
      </pc:sldChg>
      <pc:sldChg chg="addCm">
        <pc:chgData name="Haselswerdt, Jake" userId="f4effddf-081e-441e-a772-74a5dc3876ca" providerId="ADAL" clId="{65F85324-8C32-6644-A229-B2F9F52CDC9D}" dt="2023-05-01T19:20:37.827" v="4"/>
        <pc:sldMkLst>
          <pc:docMk/>
          <pc:sldMk cId="1713849756" sldId="27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Haselswerdt, Jake" userId="f4effddf-081e-441e-a772-74a5dc3876ca" providerId="ADAL" clId="{65F85324-8C32-6644-A229-B2F9F52CDC9D}" dt="2023-05-01T19:20:37.827" v="4"/>
              <pc2:cmMkLst xmlns:pc2="http://schemas.microsoft.com/office/powerpoint/2019/9/main/command">
                <pc:docMk/>
                <pc:sldMk cId="1713849756" sldId="278"/>
                <pc2:cmMk id="{3E40724F-8737-1E42-9880-D0ECEA30DAA3}"/>
              </pc2:cmMkLst>
            </pc226:cmChg>
          </p:ext>
        </pc:extLst>
      </pc:sldChg>
      <pc:sldChg chg="delSp modSp add mod">
        <pc:chgData name="Haselswerdt, Jake" userId="f4effddf-081e-441e-a772-74a5dc3876ca" providerId="ADAL" clId="{65F85324-8C32-6644-A229-B2F9F52CDC9D}" dt="2023-05-02T14:14:07.639" v="18" actId="1076"/>
        <pc:sldMkLst>
          <pc:docMk/>
          <pc:sldMk cId="3216774153" sldId="279"/>
        </pc:sldMkLst>
        <pc:spChg chg="mod">
          <ac:chgData name="Haselswerdt, Jake" userId="f4effddf-081e-441e-a772-74a5dc3876ca" providerId="ADAL" clId="{65F85324-8C32-6644-A229-B2F9F52CDC9D}" dt="2023-05-02T14:13:57.105" v="15" actId="1076"/>
          <ac:spMkLst>
            <pc:docMk/>
            <pc:sldMk cId="3216774153" sldId="279"/>
            <ac:spMk id="4" creationId="{89EEB1F4-4A50-D765-5E8E-10831E8ECE8C}"/>
          </ac:spMkLst>
        </pc:spChg>
        <pc:spChg chg="del">
          <ac:chgData name="Haselswerdt, Jake" userId="f4effddf-081e-441e-a772-74a5dc3876ca" providerId="ADAL" clId="{65F85324-8C32-6644-A229-B2F9F52CDC9D}" dt="2023-05-02T14:13:53.427" v="14" actId="478"/>
          <ac:spMkLst>
            <pc:docMk/>
            <pc:sldMk cId="3216774153" sldId="279"/>
            <ac:spMk id="6" creationId="{07450670-6A26-0B4D-23C8-92FFB27C9D96}"/>
          </ac:spMkLst>
        </pc:spChg>
        <pc:picChg chg="mod">
          <ac:chgData name="Haselswerdt, Jake" userId="f4effddf-081e-441e-a772-74a5dc3876ca" providerId="ADAL" clId="{65F85324-8C32-6644-A229-B2F9F52CDC9D}" dt="2023-05-02T14:14:07.639" v="18" actId="1076"/>
          <ac:picMkLst>
            <pc:docMk/>
            <pc:sldMk cId="3216774153" sldId="279"/>
            <ac:picMk id="9" creationId="{C3279109-18C3-52B2-4B69-E75EB0E134EF}"/>
          </ac:picMkLst>
        </pc:picChg>
      </pc:sldChg>
      <pc:sldChg chg="add del">
        <pc:chgData name="Haselswerdt, Jake" userId="f4effddf-081e-441e-a772-74a5dc3876ca" providerId="ADAL" clId="{65F85324-8C32-6644-A229-B2F9F52CDC9D}" dt="2023-05-02T14:14:56.432" v="22" actId="2696"/>
        <pc:sldMkLst>
          <pc:docMk/>
          <pc:sldMk cId="2482151611" sldId="280"/>
        </pc:sldMkLst>
      </pc:sldChg>
      <pc:sldChg chg="modSp add mod">
        <pc:chgData name="Haselswerdt, Jake" userId="f4effddf-081e-441e-a772-74a5dc3876ca" providerId="ADAL" clId="{65F85324-8C32-6644-A229-B2F9F52CDC9D}" dt="2023-05-02T14:17:35.262" v="26" actId="20577"/>
        <pc:sldMkLst>
          <pc:docMk/>
          <pc:sldMk cId="3985549147" sldId="281"/>
        </pc:sldMkLst>
        <pc:spChg chg="mod">
          <ac:chgData name="Haselswerdt, Jake" userId="f4effddf-081e-441e-a772-74a5dc3876ca" providerId="ADAL" clId="{65F85324-8C32-6644-A229-B2F9F52CDC9D}" dt="2023-05-02T14:17:35.262" v="26" actId="20577"/>
          <ac:spMkLst>
            <pc:docMk/>
            <pc:sldMk cId="3985549147" sldId="281"/>
            <ac:spMk id="4" creationId="{89EEB1F4-4A50-D765-5E8E-10831E8ECE8C}"/>
          </ac:spMkLst>
        </pc:spChg>
        <pc:picChg chg="mod">
          <ac:chgData name="Haselswerdt, Jake" userId="f4effddf-081e-441e-a772-74a5dc3876ca" providerId="ADAL" clId="{65F85324-8C32-6644-A229-B2F9F52CDC9D}" dt="2023-05-02T14:14:48.662" v="21" actId="14826"/>
          <ac:picMkLst>
            <pc:docMk/>
            <pc:sldMk cId="3985549147" sldId="281"/>
            <ac:picMk id="9" creationId="{C3279109-18C3-52B2-4B69-E75EB0E134EF}"/>
          </ac:picMkLst>
        </pc:picChg>
      </pc:sldChg>
      <pc:sldChg chg="addSp delSp modSp add mod">
        <pc:chgData name="Haselswerdt, Jake" userId="f4effddf-081e-441e-a772-74a5dc3876ca" providerId="ADAL" clId="{65F85324-8C32-6644-A229-B2F9F52CDC9D}" dt="2023-05-02T14:39:15.948" v="38" actId="14100"/>
        <pc:sldMkLst>
          <pc:docMk/>
          <pc:sldMk cId="686464759" sldId="282"/>
        </pc:sldMkLst>
        <pc:spChg chg="del">
          <ac:chgData name="Haselswerdt, Jake" userId="f4effddf-081e-441e-a772-74a5dc3876ca" providerId="ADAL" clId="{65F85324-8C32-6644-A229-B2F9F52CDC9D}" dt="2023-05-02T14:38:48.924" v="30" actId="478"/>
          <ac:spMkLst>
            <pc:docMk/>
            <pc:sldMk cId="686464759" sldId="282"/>
            <ac:spMk id="10" creationId="{4E3CF411-2864-1DE1-F771-ACF6B72EB98F}"/>
          </ac:spMkLst>
        </pc:spChg>
        <pc:picChg chg="add mod">
          <ac:chgData name="Haselswerdt, Jake" userId="f4effddf-081e-441e-a772-74a5dc3876ca" providerId="ADAL" clId="{65F85324-8C32-6644-A229-B2F9F52CDC9D}" dt="2023-05-02T14:39:15.948" v="38" actId="14100"/>
          <ac:picMkLst>
            <pc:docMk/>
            <pc:sldMk cId="686464759" sldId="282"/>
            <ac:picMk id="4" creationId="{7E837E3E-5EEE-F00A-36F1-4BEB9D730F8B}"/>
          </ac:picMkLst>
        </pc:picChg>
        <pc:picChg chg="del">
          <ac:chgData name="Haselswerdt, Jake" userId="f4effddf-081e-441e-a772-74a5dc3876ca" providerId="ADAL" clId="{65F85324-8C32-6644-A229-B2F9F52CDC9D}" dt="2023-05-02T14:38:50.908" v="31" actId="478"/>
          <ac:picMkLst>
            <pc:docMk/>
            <pc:sldMk cId="686464759" sldId="282"/>
            <ac:picMk id="7" creationId="{547ED6C7-F87D-3409-EA61-1B170695391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9F0AE-B858-6947-983C-DAD7025B7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 b="1" i="0">
                <a:latin typeface="Avenir Next LT Pro" panose="020B0504020202020204" pitchFamily="34" charset="77"/>
                <a:cs typeface="Arial Black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D74AD2-45D1-E04B-9C38-DEB1391C9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0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EB63D-DF17-6944-AF4C-DEC82F8E7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678"/>
            <a:ext cx="10515600" cy="82840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135A6-D518-6E4B-9FB9-FC47A7298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16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5B455-34E6-8B45-AD88-FC6C61D11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8A425-B7D1-A74A-8BFF-65B439A81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105281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5415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1C285-B788-AD4B-995C-831229131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678"/>
            <a:ext cx="10515600" cy="82840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1C736-1CE3-FF4F-B417-BEB866F26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0707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5E480-B4C5-DF46-B761-4DDC18FB7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0707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1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9B4B2-2B5F-5D44-BEA7-3981A579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5B595-1EE0-EE4C-AEDE-45DC8CAE7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09AFAF-62E0-0E41-8279-5ADF37960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086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33708C-37AA-7C45-9E3A-34F31007E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E2CFD9-9917-C94A-BBE7-FA5CDFDE95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086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24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25F28-B3B8-A14C-A6A8-7EC0BCD35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678"/>
            <a:ext cx="10515600" cy="82840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4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348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42BFC-743B-0249-B22E-CF8CA003C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0A2A3-3831-2E4C-9CCC-4E7986F20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5082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EA2A0-D27A-4C43-AA6D-6F53D5BC5D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438236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86251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D75BF-82F8-3A4B-91B0-B88870AF3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AD6C77-038D-CB47-8C9C-54B58EA1F1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5543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901E7A-A060-D146-A662-7E3DAB88C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48441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35934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7836C8-43A2-82C1-D764-3213A84BCE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12762" b="-1276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2F378-5216-D84E-9E12-07D07AB19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81542"/>
            <a:ext cx="10515600" cy="3712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04715C6F-E634-544D-B4DA-E5CBE5DDF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EC6A6C-D39E-514A-8D7D-64E7D3C23510}"/>
              </a:ext>
            </a:extLst>
          </p:cNvPr>
          <p:cNvSpPr/>
          <p:nvPr userDrawn="1"/>
        </p:nvSpPr>
        <p:spPr>
          <a:xfrm>
            <a:off x="-3" y="5982789"/>
            <a:ext cx="12192000" cy="8752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2815DD-AEEC-E24D-9BEE-B4151E44794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646160" y="6129082"/>
            <a:ext cx="3164840" cy="62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Avenir Next LT Pro" panose="020B0504020202020204" pitchFamily="34" charset="77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>
          <a:solidFill>
            <a:schemeClr val="tx1"/>
          </a:solidFill>
          <a:latin typeface="Avenir Next LT Pro Demi" panose="020B0504020202020204" pitchFamily="34" charset="77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venir Next LT Pro" panose="020B0504020202020204" pitchFamily="34" charset="77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914CB1A-7E77-B684-5E94-D78C5DB4BEF3}"/>
              </a:ext>
            </a:extLst>
          </p:cNvPr>
          <p:cNvSpPr txBox="1">
            <a:spLocks/>
          </p:cNvSpPr>
          <p:nvPr/>
        </p:nvSpPr>
        <p:spPr>
          <a:xfrm>
            <a:off x="692727" y="576079"/>
            <a:ext cx="10806545" cy="15152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cap="none" baseline="0">
                <a:solidFill>
                  <a:schemeClr val="tx1"/>
                </a:solidFill>
                <a:latin typeface="Avenir Next LT Pro" panose="020B0504020202020204" pitchFamily="34" charset="77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“Immigration and Welfare Attitudes: Do Personal Interactions Matter?”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CCDE537-F49F-1097-FAA1-A3B4D5795D95}"/>
              </a:ext>
            </a:extLst>
          </p:cNvPr>
          <p:cNvSpPr txBox="1">
            <a:spLocks/>
          </p:cNvSpPr>
          <p:nvPr/>
        </p:nvSpPr>
        <p:spPr>
          <a:xfrm>
            <a:off x="2368491" y="2661081"/>
            <a:ext cx="7455015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>
                <a:solidFill>
                  <a:schemeClr val="tx1"/>
                </a:solidFill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rPr>
              <a:t>Hang Qi &amp; Jake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rPr>
              <a:t>Haselswerdt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rPr>
              <a:t> 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rPr>
            </a:b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LT Pro Demi" panose="020B0504020202020204" pitchFamily="34" charset="77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rPr>
              <a:t>Harry S Truman School of Government and Public Affairs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rPr>
              <a:t>University of Missouri</a:t>
            </a:r>
          </a:p>
        </p:txBody>
      </p:sp>
    </p:spTree>
    <p:extLst>
      <p:ext uri="{BB962C8B-B14F-4D97-AF65-F5344CB8AC3E}">
        <p14:creationId xmlns:p14="http://schemas.microsoft.com/office/powerpoint/2010/main" val="1789986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94BF06-9AA0-E428-E0D7-F328B2EEF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2"/>
            <a:ext cx="10515600" cy="751440"/>
          </a:xfrm>
        </p:spPr>
        <p:txBody>
          <a:bodyPr>
            <a:normAutofit/>
          </a:bodyPr>
          <a:lstStyle/>
          <a:p>
            <a:pPr algn="ctr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Conditional Effect Results (Ideology)</a:t>
            </a:r>
            <a:endParaRPr lang="zh-CN" altLang="en-US" sz="2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9A07C0-0B68-4925-B3F6-69D88EF6F6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37248" y="655825"/>
            <a:ext cx="7317504" cy="532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25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94BF06-9AA0-E428-E0D7-F328B2EEF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2"/>
            <a:ext cx="10515600" cy="751440"/>
          </a:xfrm>
        </p:spPr>
        <p:txBody>
          <a:bodyPr>
            <a:normAutofit/>
          </a:bodyPr>
          <a:lstStyle/>
          <a:p>
            <a:pPr algn="ctr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Conditional Effect Results (</a:t>
            </a:r>
            <a:r>
              <a:rPr lang="en-US" altLang="zh-CN" sz="2800" cap="none" dirty="0">
                <a:solidFill>
                  <a:srgbClr val="000000"/>
                </a:solidFill>
              </a:rPr>
              <a:t>Personal Relationships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)</a:t>
            </a:r>
            <a:endParaRPr lang="zh-CN" altLang="en-US" sz="2800" dirty="0"/>
          </a:p>
        </p:txBody>
      </p:sp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:a16="http://schemas.microsoft.com/office/drawing/2014/main" id="{7E837E3E-5EEE-F00A-36F1-4BEB9D730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073" y="832721"/>
            <a:ext cx="6999707" cy="509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64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EDC4C8-77CE-F3F3-4254-07895693F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794"/>
            <a:ext cx="10515600" cy="828408"/>
          </a:xfrm>
        </p:spPr>
        <p:txBody>
          <a:bodyPr/>
          <a:lstStyle/>
          <a:p>
            <a:pPr algn="ctr"/>
            <a:r>
              <a:rPr lang="en-US" altLang="zh-CN" sz="2800" cap="none" dirty="0">
                <a:solidFill>
                  <a:srgbClr val="000000"/>
                </a:solidFill>
              </a:rPr>
              <a:t>Next Steps</a:t>
            </a:r>
            <a:endParaRPr lang="zh-CN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6DD41C-B803-54BF-1FEC-7E8975F97767}"/>
              </a:ext>
            </a:extLst>
          </p:cNvPr>
          <p:cNvSpPr txBox="1">
            <a:spLocks/>
          </p:cNvSpPr>
          <p:nvPr/>
        </p:nvSpPr>
        <p:spPr>
          <a:xfrm>
            <a:off x="1665611" y="992094"/>
            <a:ext cx="8860778" cy="43888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800" b="0" kern="0" spc="-10" dirty="0">
                <a:latin typeface="Times New Roman" panose="02020603050405020304" pitchFamily="18" charset="0"/>
                <a:ea typeface="SimSun" panose="02010600030101010101" pitchFamily="2" charset="-122"/>
              </a:rPr>
              <a:t>Conduct another survey experiment.</a:t>
            </a:r>
          </a:p>
          <a:p>
            <a:pPr>
              <a:lnSpc>
                <a:spcPct val="120000"/>
              </a:lnSpc>
            </a:pPr>
            <a:endParaRPr lang="en-US" altLang="zh-CN" sz="1800" b="0" kern="0" spc="-1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b="0" kern="0" spc="-10" dirty="0">
                <a:latin typeface="Times New Roman" panose="02020603050405020304" pitchFamily="18" charset="0"/>
                <a:ea typeface="SimSun" panose="02010600030101010101" pitchFamily="2" charset="-122"/>
              </a:rPr>
              <a:t>Literature advice on the nature/valence of interactions or relationships with immigrants/outgroups in general?</a:t>
            </a:r>
          </a:p>
          <a:p>
            <a:pPr>
              <a:lnSpc>
                <a:spcPct val="120000"/>
              </a:lnSpc>
            </a:pPr>
            <a:endParaRPr lang="en-US" altLang="zh-CN" sz="1800" b="0" kern="0" spc="-1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b="0" kern="0" spc="-10" dirty="0">
                <a:latin typeface="Times New Roman" panose="02020603050405020304" pitchFamily="18" charset="0"/>
                <a:ea typeface="SimSun" panose="02010600030101010101" pitchFamily="2" charset="-122"/>
              </a:rPr>
              <a:t>Testing effects of interactions or relationships with immigrants on different welfare programs?</a:t>
            </a:r>
          </a:p>
          <a:p>
            <a:pPr>
              <a:lnSpc>
                <a:spcPct val="120000"/>
              </a:lnSpc>
            </a:pPr>
            <a:endParaRPr lang="en-US" altLang="zh-CN" sz="1800" b="0" kern="0" spc="-1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b="0" kern="0" spc="-10" dirty="0">
                <a:latin typeface="Times New Roman" panose="02020603050405020304" pitchFamily="18" charset="0"/>
                <a:ea typeface="SimSun" panose="02010600030101010101" pitchFamily="2" charset="-122"/>
              </a:rPr>
              <a:t>Distinguishing effects of different types of actual contact with immigrants?</a:t>
            </a:r>
          </a:p>
          <a:p>
            <a:pPr>
              <a:lnSpc>
                <a:spcPct val="120000"/>
              </a:lnSpc>
            </a:pPr>
            <a:endParaRPr lang="en-US" altLang="zh-CN" sz="1800" b="0" kern="0" spc="-1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b="0" kern="0" spc="-10" dirty="0">
                <a:latin typeface="Times New Roman" panose="02020603050405020304" pitchFamily="18" charset="0"/>
                <a:ea typeface="SimSun" panose="02010600030101010101" pitchFamily="2" charset="-122"/>
              </a:rPr>
              <a:t>And so on?</a:t>
            </a:r>
          </a:p>
          <a:p>
            <a:pPr>
              <a:lnSpc>
                <a:spcPct val="120000"/>
              </a:lnSpc>
            </a:pPr>
            <a:endParaRPr lang="en-US" altLang="zh-CN" sz="1800" b="0" kern="0" spc="-1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sz="1800" b="0" kern="0" spc="-1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927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9F8DBA-2907-738F-B7A8-62975214F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kumimoji="0" lang="fr-FR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Appendix A. </a:t>
            </a:r>
            <a:r>
              <a:rPr kumimoji="0" lang="fr-FR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Core</a:t>
            </a:r>
            <a:r>
              <a:rPr kumimoji="0" lang="fr-FR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 Questions and Prompts in CES Questionnaire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B3AA423-4526-FB18-E486-2D1793294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416" y="1491055"/>
            <a:ext cx="8677167" cy="387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02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2FAB7F-9175-8CE6-93A5-5F0F6A4FB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kumimoji="0" lang="fr-FR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Appendix A. </a:t>
            </a:r>
            <a:r>
              <a:rPr kumimoji="0" lang="fr-FR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Core</a:t>
            </a:r>
            <a:r>
              <a:rPr kumimoji="0" lang="fr-FR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 Questions and Prompts in CES Questionnaire</a:t>
            </a:r>
            <a:endParaRPr lang="zh-CN" altLang="en-US" dirty="0"/>
          </a:p>
        </p:txBody>
      </p:sp>
      <p:pic>
        <p:nvPicPr>
          <p:cNvPr id="4" name="内容占位符 8">
            <a:extLst>
              <a:ext uri="{FF2B5EF4-FFF2-40B4-BE49-F238E27FC236}">
                <a16:creationId xmlns:a16="http://schemas.microsoft.com/office/drawing/2014/main" id="{FCCB9298-1DF8-FB1C-7920-63EFE0CB1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41" y="1374721"/>
            <a:ext cx="7656317" cy="410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7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4F03D8-CEC9-D558-4CC8-62174CA27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kumimoji="0" lang="fr-FR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Appendix A. </a:t>
            </a:r>
            <a:r>
              <a:rPr kumimoji="0" lang="fr-FR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Core</a:t>
            </a:r>
            <a:r>
              <a:rPr kumimoji="0" lang="fr-FR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 Questions and Prompts in CES Questionnaire</a:t>
            </a:r>
            <a:endParaRPr lang="zh-CN" altLang="en-US" dirty="0"/>
          </a:p>
        </p:txBody>
      </p:sp>
      <p:pic>
        <p:nvPicPr>
          <p:cNvPr id="4" name="内容占位符 5">
            <a:extLst>
              <a:ext uri="{FF2B5EF4-FFF2-40B4-BE49-F238E27FC236}">
                <a16:creationId xmlns:a16="http://schemas.microsoft.com/office/drawing/2014/main" id="{4E31EAC8-A3A3-8228-ED32-F73EB5E7A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1576824"/>
            <a:ext cx="8393430" cy="247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02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0722436-FBFD-9804-9A4D-C296954D0BFE}"/>
              </a:ext>
            </a:extLst>
          </p:cNvPr>
          <p:cNvSpPr txBox="1">
            <a:spLocks/>
          </p:cNvSpPr>
          <p:nvPr/>
        </p:nvSpPr>
        <p:spPr>
          <a:xfrm>
            <a:off x="634538" y="328775"/>
            <a:ext cx="10922924" cy="834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cap="none" baseline="0">
                <a:solidFill>
                  <a:schemeClr val="tx1"/>
                </a:solidFill>
                <a:latin typeface="Avenir Next LT Pro" panose="020B0504020202020204" pitchFamily="34" charset="77"/>
                <a:ea typeface="+mj-ea"/>
                <a:cs typeface="Arial Black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Immigration and Support for Redistribution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0945662-6C55-0965-6E58-F7F3CD86848B}"/>
              </a:ext>
            </a:extLst>
          </p:cNvPr>
          <p:cNvSpPr txBox="1">
            <a:spLocks/>
          </p:cNvSpPr>
          <p:nvPr/>
        </p:nvSpPr>
        <p:spPr>
          <a:xfrm>
            <a:off x="634538" y="1307386"/>
            <a:ext cx="10922924" cy="4243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The actual or perceived influx and presence of immigration have become an important factor in determining welfare support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Alesina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Miano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, and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Stantcheva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2023; Burgoon and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Rooduijn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2021; Garand, Xu, and Davis 2017).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How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does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the presence or the size of immigrant populations affect welfare attitudes and the welfare state?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LT Pro Demi" panose="020B0504020202020204" pitchFamily="34" charset="77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4AAB649-66C7-18F9-39FB-F2A50E9EE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295" y="3943477"/>
            <a:ext cx="6657409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0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0278C1-957A-2107-0C00-EB8DEBFCA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Immigration and Support for Redistribution: Our Arguments</a:t>
            </a:r>
            <a:endParaRPr lang="zh-CN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5903241-DA4F-5A40-D095-D8387142E2C1}"/>
              </a:ext>
            </a:extLst>
          </p:cNvPr>
          <p:cNvSpPr txBox="1">
            <a:spLocks/>
          </p:cNvSpPr>
          <p:nvPr/>
        </p:nvSpPr>
        <p:spPr>
          <a:xfrm>
            <a:off x="838200" y="1388011"/>
            <a:ext cx="10515600" cy="4243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For immigration to affect welfare attitudes, citizens must first recognize their racial or ethnic contexts and then perceive out-groups as threats to resources or people to trust and sympathize with.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800" b="0" i="0" u="none" strike="noStrike" kern="0" cap="none" spc="-1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During this process, different types of personal interactions have considerable effects on citizens’ welfare attitudes and perceptions about immigrant participation in welfare programs:</a:t>
            </a: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0" cap="none" spc="-10" normalizeH="0" baseline="0" noProof="0" dirty="0">
                <a:ln>
                  <a:noFill/>
                </a:ln>
                <a:solidFill>
                  <a:srgbClr val="1C5E90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Mere exposure </a:t>
            </a:r>
            <a:r>
              <a:rPr kumimoji="0" lang="en-US" altLang="zh-CN" sz="18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(the frequency with which a citizen sees or encounters people they perceive to be immigrants).</a:t>
            </a: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0" cap="none" spc="-1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Actual contact </a:t>
            </a:r>
            <a:r>
              <a:rPr kumimoji="0" lang="en-US" altLang="zh-CN" sz="18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(the frequency with which they engage in conversation with people they perceive to be immigrants).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600" b="0" i="0" u="none" strike="noStrike" kern="0" cap="none" spc="-1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61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44ED71-15B2-8F0D-50A0-4A42C89CD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Hypotheses (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黑体" panose="02010609060101010101" pitchFamily="49" charset="-122"/>
              </a:rPr>
              <a:t>condensed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)</a:t>
            </a:r>
            <a:endParaRPr lang="zh-CN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A23294-0914-1817-D3BB-63F2430887A5}"/>
              </a:ext>
            </a:extLst>
          </p:cNvPr>
          <p:cNvSpPr txBox="1">
            <a:spLocks/>
          </p:cNvSpPr>
          <p:nvPr/>
        </p:nvSpPr>
        <p:spPr>
          <a:xfrm>
            <a:off x="838200" y="1670561"/>
            <a:ext cx="10515600" cy="385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Frequent </a:t>
            </a:r>
            <a:r>
              <a:rPr lang="en-US" sz="20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mere exposure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have a </a:t>
            </a:r>
            <a:r>
              <a:rPr lang="en-US" sz="20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 on support for social welfare.</a:t>
            </a:r>
          </a:p>
          <a:p>
            <a:endParaRPr lang="en-US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Frequent actual contact will have a </a:t>
            </a:r>
            <a:r>
              <a:rPr lang="en-US" sz="20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 on support for social welfare.</a:t>
            </a:r>
          </a:p>
          <a:p>
            <a:endParaRPr lang="en-US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Mere exposure and actual contact will </a:t>
            </a:r>
            <a:r>
              <a:rPr lang="en-US" sz="20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effects of information about </a:t>
            </a:r>
            <a:r>
              <a:rPr lang="en-US" sz="2000" b="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immigrant eligibility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welfare support.</a:t>
            </a:r>
          </a:p>
        </p:txBody>
      </p:sp>
    </p:spTree>
    <p:extLst>
      <p:ext uri="{BB962C8B-B14F-4D97-AF65-F5344CB8AC3E}">
        <p14:creationId xmlns:p14="http://schemas.microsoft.com/office/powerpoint/2010/main" val="238411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B2399C-3012-AEBE-5571-8E7CCC73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6583"/>
            <a:ext cx="10515600" cy="828408"/>
          </a:xfrm>
        </p:spPr>
        <p:txBody>
          <a:bodyPr>
            <a:normAutofit/>
          </a:bodyPr>
          <a:lstStyle/>
          <a:p>
            <a:pPr algn="ctr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Research Design and Data</a:t>
            </a:r>
            <a:endParaRPr lang="zh-CN" altLang="en-US" sz="2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43EFD-B769-BAF0-D7AD-8B3010E3CABF}"/>
              </a:ext>
            </a:extLst>
          </p:cNvPr>
          <p:cNvSpPr txBox="1">
            <a:spLocks/>
          </p:cNvSpPr>
          <p:nvPr/>
        </p:nvSpPr>
        <p:spPr>
          <a:xfrm>
            <a:off x="838200" y="1198164"/>
            <a:ext cx="10515600" cy="5108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Avenir Next LT Pro Demi" panose="020B0504020202020204" pitchFamily="34" charset="77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Next LT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C5E9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Data Source: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2022 Cooperative Election Study (CES), a nationally representative survey run by the survey firm YouGov.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C5E9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Dependent Variable: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Support for Medicare-for-All (5-point scale).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C5E9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Three Treatment Groups:</a:t>
            </a: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The “all immigrants eligible” group</a:t>
            </a: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The “only documented immigrants eligible” group</a:t>
            </a: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The control group (no mention of immigrants)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C5E9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Preregistration Project:</a:t>
            </a: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/>
                <a:cs typeface="Arial" panose="020B0604020202020204" pitchFamily="34" charset="0"/>
              </a:rPr>
              <a:t>Conditioning effects hypotheses pre-registered in the Open Science Framework Registry prior to the receipt of the data.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1C5E90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36000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黑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015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9EEB1F4-4A50-D765-5E8E-10831E8ECE8C}"/>
              </a:ext>
            </a:extLst>
          </p:cNvPr>
          <p:cNvSpPr txBox="1">
            <a:spLocks/>
          </p:cNvSpPr>
          <p:nvPr/>
        </p:nvSpPr>
        <p:spPr>
          <a:xfrm>
            <a:off x="693903" y="1700857"/>
            <a:ext cx="2991888" cy="2031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cap="none" baseline="0">
                <a:solidFill>
                  <a:schemeClr val="tx1"/>
                </a:solidFill>
                <a:latin typeface="Avenir Next LT Pro" panose="020B0504020202020204" pitchFamily="34" charset="77"/>
                <a:ea typeface="+mj-ea"/>
                <a:cs typeface="Arial Black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Contact with and exposure to immigrants and welfare support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3279109-18C3-52B2-4B69-E75EB0E134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20481" y="0"/>
            <a:ext cx="7847009" cy="57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74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07BA8E-ADC2-EE00-1E2A-C7EEF0F67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“Immigration and Welfare Attitudes: Do Personal Interactions Matter?”</a:t>
            </a:r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10C7120-A3C1-B67F-88BF-2BFCE9A6E9B6}"/>
              </a:ext>
            </a:extLst>
          </p:cNvPr>
          <p:cNvSpPr/>
          <p:nvPr/>
        </p:nvSpPr>
        <p:spPr>
          <a:xfrm>
            <a:off x="4599436" y="2327493"/>
            <a:ext cx="299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>
                <a:ln w="0"/>
                <a:solidFill>
                  <a:srgbClr val="F0B82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</a:rPr>
              <a:t>THANKS</a:t>
            </a:r>
            <a:endParaRPr kumimoji="0" lang="zh-CN" altLang="en-US" sz="5400" b="0" i="0" u="none" strike="noStrike" kern="0" cap="none" spc="0" normalizeH="0" baseline="0" noProof="0" dirty="0">
              <a:ln w="0"/>
              <a:solidFill>
                <a:srgbClr val="F0B82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05966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9EEB1F4-4A50-D765-5E8E-10831E8ECE8C}"/>
              </a:ext>
            </a:extLst>
          </p:cNvPr>
          <p:cNvSpPr txBox="1">
            <a:spLocks/>
          </p:cNvSpPr>
          <p:nvPr/>
        </p:nvSpPr>
        <p:spPr>
          <a:xfrm>
            <a:off x="693903" y="1700857"/>
            <a:ext cx="2991888" cy="2031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cap="none" baseline="0">
                <a:solidFill>
                  <a:schemeClr val="tx1"/>
                </a:solidFill>
                <a:latin typeface="Avenir Next LT Pro" panose="020B0504020202020204" pitchFamily="34" charset="77"/>
                <a:ea typeface="+mj-ea"/>
                <a:cs typeface="Arial Black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Contact with and exposure to immigrants and anti-immigrant policy attitudes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3279109-18C3-52B2-4B69-E75EB0E134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20481" y="0"/>
            <a:ext cx="7847008" cy="57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49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94BF06-9AA0-E428-E0D7-F328B2EEF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2"/>
            <a:ext cx="10515600" cy="751440"/>
          </a:xfrm>
        </p:spPr>
        <p:txBody>
          <a:bodyPr>
            <a:normAutofit/>
          </a:bodyPr>
          <a:lstStyle/>
          <a:p>
            <a:pPr algn="ctr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</a:rPr>
              <a:t>Conditional Effect</a:t>
            </a:r>
            <a:r>
              <a:rPr lang="en-US" altLang="zh-CN" sz="2800" cap="none" dirty="0">
                <a:solidFill>
                  <a:srgbClr val="000000"/>
                </a:solidFill>
              </a:rPr>
              <a:t>s</a:t>
            </a:r>
            <a:r>
              <a:rPr lang="zh-CN" altLang="en-US" sz="2800" cap="none" dirty="0">
                <a:solidFill>
                  <a:srgbClr val="000000"/>
                </a:solidFill>
              </a:rPr>
              <a:t> </a:t>
            </a:r>
            <a:r>
              <a:rPr lang="en-US" altLang="zh-CN" sz="2800" cap="none" dirty="0">
                <a:solidFill>
                  <a:srgbClr val="000000"/>
                </a:solidFill>
              </a:rPr>
              <a:t>of</a:t>
            </a:r>
            <a:r>
              <a:rPr lang="zh-CN" altLang="en-US" sz="2800" cap="none" dirty="0">
                <a:solidFill>
                  <a:srgbClr val="000000"/>
                </a:solidFill>
              </a:rPr>
              <a:t> </a:t>
            </a:r>
            <a:r>
              <a:rPr lang="en-US" altLang="zh-CN" sz="2800" cap="none" dirty="0">
                <a:solidFill>
                  <a:srgbClr val="000000"/>
                </a:solidFill>
              </a:rPr>
              <a:t>Immigrant</a:t>
            </a:r>
            <a:r>
              <a:rPr lang="zh-CN" altLang="en-US" sz="2800" cap="none" dirty="0">
                <a:solidFill>
                  <a:srgbClr val="000000"/>
                </a:solidFill>
              </a:rPr>
              <a:t> </a:t>
            </a:r>
            <a:r>
              <a:rPr lang="en-US" altLang="zh-CN" sz="2800" cap="none" dirty="0">
                <a:solidFill>
                  <a:srgbClr val="000000"/>
                </a:solidFill>
              </a:rPr>
              <a:t>Eligibility</a:t>
            </a:r>
            <a:r>
              <a:rPr lang="zh-CN" altLang="en-US" sz="2800" cap="none" dirty="0">
                <a:solidFill>
                  <a:srgbClr val="000000"/>
                </a:solidFill>
              </a:rPr>
              <a:t> </a:t>
            </a:r>
            <a:r>
              <a:rPr lang="en-US" altLang="zh-CN" sz="2800" cap="none" dirty="0">
                <a:solidFill>
                  <a:srgbClr val="000000"/>
                </a:solidFill>
              </a:rPr>
              <a:t>Treatments</a:t>
            </a:r>
            <a:endParaRPr lang="zh-CN" altLang="en-US" sz="2800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BDEB953-FA0B-799D-1487-CE16FB3023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225777"/>
              </p:ext>
            </p:extLst>
          </p:nvPr>
        </p:nvGraphicFramePr>
        <p:xfrm>
          <a:off x="1967691" y="844435"/>
          <a:ext cx="8103869" cy="4518842"/>
        </p:xfrm>
        <a:graphic>
          <a:graphicData uri="http://schemas.openxmlformats.org/drawingml/2006/table">
            <a:tbl>
              <a:tblPr firstRow="1" firstCol="1" bandRow="1"/>
              <a:tblGrid>
                <a:gridCol w="3638550">
                  <a:extLst>
                    <a:ext uri="{9D8B030D-6E8A-4147-A177-3AD203B41FA5}">
                      <a16:colId xmlns:a16="http://schemas.microsoft.com/office/drawing/2014/main" val="2957701724"/>
                    </a:ext>
                  </a:extLst>
                </a:gridCol>
                <a:gridCol w="1163078">
                  <a:extLst>
                    <a:ext uri="{9D8B030D-6E8A-4147-A177-3AD203B41FA5}">
                      <a16:colId xmlns:a16="http://schemas.microsoft.com/office/drawing/2014/main" val="3803815540"/>
                    </a:ext>
                  </a:extLst>
                </a:gridCol>
                <a:gridCol w="1100747">
                  <a:extLst>
                    <a:ext uri="{9D8B030D-6E8A-4147-A177-3AD203B41FA5}">
                      <a16:colId xmlns:a16="http://schemas.microsoft.com/office/drawing/2014/main" val="1371057256"/>
                    </a:ext>
                  </a:extLst>
                </a:gridCol>
                <a:gridCol w="1100747">
                  <a:extLst>
                    <a:ext uri="{9D8B030D-6E8A-4147-A177-3AD203B41FA5}">
                      <a16:colId xmlns:a16="http://schemas.microsoft.com/office/drawing/2014/main" val="3251457746"/>
                    </a:ext>
                  </a:extLst>
                </a:gridCol>
                <a:gridCol w="1100747">
                  <a:extLst>
                    <a:ext uri="{9D8B030D-6E8A-4147-A177-3AD203B41FA5}">
                      <a16:colId xmlns:a16="http://schemas.microsoft.com/office/drawing/2014/main" val="2608256046"/>
                    </a:ext>
                  </a:extLst>
                </a:gridCol>
              </a:tblGrid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(1) MFA support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(2) MFA support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>
                          <a:effectLst/>
                        </a:rPr>
                        <a:t>(3) MFA support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(4) MFA support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576061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 dirty="0">
                          <a:effectLst/>
                        </a:rPr>
                        <a:t>Frequent actual contact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0.30*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(0.17)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0.29*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(0.17)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903886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Frequent mere exposure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-0.30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(0.34)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-0.31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(0.34)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075136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Combined immigrant treatment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-0.30**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(0.13)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-0.30***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(0.11)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331030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Combined immigrant treatment X Frequent actual contact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-0.02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(0.21)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052166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Combined immigrant treatment X Frequent mere exposure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-0.09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(0.39)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433887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 dirty="0">
                          <a:effectLst/>
                        </a:rPr>
                        <a:t>All immigrant treatment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-0.46***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(0.14)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-0.43***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(0.12)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027338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 dirty="0">
                          <a:effectLst/>
                        </a:rPr>
                        <a:t>All immigrant treatment X Frequent actual contact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0.05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(0.26)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29586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All immigrant treatment X Frequent mere exposure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-0.23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(0.43)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999368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Documented immigrant treatment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-0.16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(0.15)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-0.19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(0.13)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041257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>
                          <a:effectLst/>
                        </a:rPr>
                        <a:t>Documented immigrant treatment X Frequent actual contact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-0.09</a:t>
                      </a:r>
                      <a:endParaRPr lang="zh-CN" sz="900" kern="100">
                        <a:effectLst/>
                      </a:endParaRPr>
                    </a:p>
                    <a:p>
                      <a:pPr algn="ctr"/>
                      <a:r>
                        <a:rPr lang="en-US" sz="1100" kern="100">
                          <a:effectLst/>
                        </a:rPr>
                        <a:t>(0.25)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720535"/>
                  </a:ext>
                </a:extLst>
              </a:tr>
              <a:tr h="31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100" kern="0" dirty="0">
                          <a:effectLst/>
                        </a:rPr>
                        <a:t>Documented immigrant treatment X Frequent mere exposure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100" kern="100" dirty="0">
                          <a:effectLst/>
                        </a:rPr>
                        <a:t>0.03</a:t>
                      </a:r>
                      <a:endParaRPr lang="zh-CN" sz="900" kern="100" dirty="0">
                        <a:effectLst/>
                      </a:endParaRP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(0.43)</a:t>
                      </a:r>
                      <a:endParaRPr lang="zh-CN" sz="9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988" marR="60988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76491"/>
                  </a:ext>
                </a:extLst>
              </a:tr>
              <a:tr h="247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200" kern="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Observations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924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924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918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918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159373"/>
                  </a:ext>
                </a:extLst>
              </a:tr>
              <a:tr h="247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l"/>
                      <a:r>
                        <a:rPr lang="en-US" sz="1200" kern="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Adjusted R-squared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0.390</a:t>
                      </a:r>
                      <a:endParaRPr lang="zh-CN" sz="105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0.394</a:t>
                      </a:r>
                      <a:endParaRPr lang="zh-CN" sz="105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0.387</a:t>
                      </a:r>
                      <a:endParaRPr lang="zh-CN" sz="105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0.391</a:t>
                      </a:r>
                      <a:endParaRPr lang="zh-CN" sz="105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B82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787612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E4B9A5C1-C29B-3886-306B-917EBE781E6E}"/>
              </a:ext>
            </a:extLst>
          </p:cNvPr>
          <p:cNvSpPr txBox="1"/>
          <p:nvPr/>
        </p:nvSpPr>
        <p:spPr>
          <a:xfrm>
            <a:off x="1880926" y="5411243"/>
            <a:ext cx="81324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DengXian" panose="02010600030101010101" pitchFamily="2" charset="-122"/>
                <a:cs typeface="Times New Roman" panose="02020603050405020304" pitchFamily="18" charset="0"/>
              </a:rPr>
              <a:t>Coefficients are OLS regression with control variables and weighted data. Standard errors in parentheses. </a:t>
            </a:r>
            <a:endParaRPr kumimoji="0" lang="zh-CN" altLang="zh-CN" sz="105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DengXian" panose="02010600030101010101" pitchFamily="2" charset="-122"/>
              </a:rPr>
              <a:t>* p&lt;0.10, ** p&lt;0.05, *** p&lt;0.01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7" name="Rounded Rectangle 1">
            <a:extLst>
              <a:ext uri="{FF2B5EF4-FFF2-40B4-BE49-F238E27FC236}">
                <a16:creationId xmlns:a16="http://schemas.microsoft.com/office/drawing/2014/main" id="{35DA8CCA-126E-02FE-B68C-D9455E983546}"/>
              </a:ext>
            </a:extLst>
          </p:cNvPr>
          <p:cNvSpPr/>
          <p:nvPr/>
        </p:nvSpPr>
        <p:spPr>
          <a:xfrm>
            <a:off x="6917903" y="3429000"/>
            <a:ext cx="3095468" cy="1727616"/>
          </a:xfrm>
          <a:prstGeom prst="roundRect">
            <a:avLst/>
          </a:prstGeom>
          <a:solidFill>
            <a:srgbClr val="92D050">
              <a:alpha val="24790"/>
            </a:srgbClr>
          </a:solidFill>
          <a:ln w="12700" cap="flat" cmpd="sng" algn="ctr">
            <a:solidFill>
              <a:srgbClr val="F0B82C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449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Office 主题​​">
  <a:themeElements>
    <a:clrScheme name="Mizzou 2020">
      <a:dk1>
        <a:srgbClr val="000000"/>
      </a:dk1>
      <a:lt1>
        <a:srgbClr val="FFFFFF"/>
      </a:lt1>
      <a:dk2>
        <a:srgbClr val="8F8883"/>
      </a:dk2>
      <a:lt2>
        <a:srgbClr val="DAD4CC"/>
      </a:lt2>
      <a:accent1>
        <a:srgbClr val="F0B82C"/>
      </a:accent1>
      <a:accent2>
        <a:srgbClr val="1C5E90"/>
      </a:accent2>
      <a:accent3>
        <a:srgbClr val="BD5B2B"/>
      </a:accent3>
      <a:accent4>
        <a:srgbClr val="69901D"/>
      </a:accent4>
      <a:accent5>
        <a:srgbClr val="900000"/>
      </a:accent5>
      <a:accent6>
        <a:srgbClr val="D7D7D7"/>
      </a:accent6>
      <a:hlink>
        <a:srgbClr val="900000"/>
      </a:hlink>
      <a:folHlink>
        <a:srgbClr val="1C5E9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U-BrandedTemplate_PowePoint-goldplus-wide" id="{A4B26C27-4FE7-D84F-9C8C-B710151EA416}" vid="{2D8E623E-7826-7C4B-BA3D-1108C829314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822213-79e0-466b-8a07-6ccb94f3e524" xsi:nil="true"/>
    <lcf76f155ced4ddcb4097134ff3c332f xmlns="8f59010d-bfae-4690-b442-17aac1929a5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E19D1F250E694BAAD8C54BFD6B67B2" ma:contentTypeVersion="17" ma:contentTypeDescription="Create a new document." ma:contentTypeScope="" ma:versionID="2d6b4cb9be7508732cb17c9c8cdcd302">
  <xsd:schema xmlns:xsd="http://www.w3.org/2001/XMLSchema" xmlns:xs="http://www.w3.org/2001/XMLSchema" xmlns:p="http://schemas.microsoft.com/office/2006/metadata/properties" xmlns:ns2="8f59010d-bfae-4690-b442-17aac1929a53" xmlns:ns3="4e822213-79e0-466b-8a07-6ccb94f3e524" targetNamespace="http://schemas.microsoft.com/office/2006/metadata/properties" ma:root="true" ma:fieldsID="ad7c16d1d0b601b1821419d58206116b" ns2:_="" ns3:_="">
    <xsd:import namespace="8f59010d-bfae-4690-b442-17aac1929a53"/>
    <xsd:import namespace="4e822213-79e0-466b-8a07-6ccb94f3e5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9010d-bfae-4690-b442-17aac1929a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e20e570-3a27-4eff-9ea0-d3488a33fb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822213-79e0-466b-8a07-6ccb94f3e52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c45b42-71d2-42b2-82cb-677ce56ef8ee}" ma:internalName="TaxCatchAll" ma:showField="CatchAllData" ma:web="4e822213-79e0-466b-8a07-6ccb94f3e5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3C02A1-BAE1-4CDF-9906-4007EFD6844D}">
  <ds:schemaRefs>
    <ds:schemaRef ds:uri="4e822213-79e0-466b-8a07-6ccb94f3e524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8f59010d-bfae-4690-b442-17aac1929a5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46C6FF5-62A1-458F-8398-93AACF96EB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FD5EF5-E025-48BC-8AF8-B042745354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59010d-bfae-4690-b442-17aac1929a53"/>
    <ds:schemaRef ds:uri="4e822213-79e0-466b-8a07-6ccb94f3e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MU-BrandedTemplate_PowerPoint-1-wide</Template>
  <TotalTime>542</TotalTime>
  <Words>691</Words>
  <Application>Microsoft Office PowerPoint</Application>
  <PresentationFormat>宽屏</PresentationFormat>
  <Paragraphs>143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DengXian</vt:lpstr>
      <vt:lpstr>Arial</vt:lpstr>
      <vt:lpstr>Avenir Next LT Pro</vt:lpstr>
      <vt:lpstr>Avenir Next LT Pro Demi</vt:lpstr>
      <vt:lpstr>Times New Roman</vt:lpstr>
      <vt:lpstr>Wingdings</vt:lpstr>
      <vt:lpstr>Office 主题​​</vt:lpstr>
      <vt:lpstr>PowerPoint 演示文稿</vt:lpstr>
      <vt:lpstr>PowerPoint 演示文稿</vt:lpstr>
      <vt:lpstr>Immigration and Support for Redistribution: Our Arguments</vt:lpstr>
      <vt:lpstr>Hypotheses (condensed)</vt:lpstr>
      <vt:lpstr>Research Design and Data</vt:lpstr>
      <vt:lpstr>PowerPoint 演示文稿</vt:lpstr>
      <vt:lpstr>“Immigration and Welfare Attitudes: Do Personal Interactions Matter?”</vt:lpstr>
      <vt:lpstr>PowerPoint 演示文稿</vt:lpstr>
      <vt:lpstr>Conditional Effects of Immigrant Eligibility Treatments</vt:lpstr>
      <vt:lpstr>Conditional Effect Results (Ideology)</vt:lpstr>
      <vt:lpstr>Conditional Effect Results (Personal Relationships)</vt:lpstr>
      <vt:lpstr>Next Steps</vt:lpstr>
      <vt:lpstr>Appendix A. Core Questions and Prompts in CES Questionnaire</vt:lpstr>
      <vt:lpstr>Appendix A. Core Questions and Prompts in CES Questionnaire</vt:lpstr>
      <vt:lpstr>Appendix A. Core Questions and Prompts in CES Questionnaire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Qi, Hang (MU-Student)</dc:creator>
  <cp:lastModifiedBy>Qi, Hang (MU-Student)</cp:lastModifiedBy>
  <cp:revision>10</cp:revision>
  <dcterms:created xsi:type="dcterms:W3CDTF">2023-04-06T15:20:52Z</dcterms:created>
  <dcterms:modified xsi:type="dcterms:W3CDTF">2023-05-09T21:17:12Z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0x010100D0E19D1F250E694BAAD8C54BFD6B67B2</vt:lpwstr>
  </property>
</Properties>
</file>